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4" r:id="rId1"/>
  </p:sldMasterIdLst>
  <p:sldIdLst>
    <p:sldId id="256" r:id="rId2"/>
    <p:sldId id="292" r:id="rId3"/>
    <p:sldId id="257" r:id="rId4"/>
    <p:sldId id="259" r:id="rId5"/>
    <p:sldId id="293" r:id="rId6"/>
    <p:sldId id="262" r:id="rId7"/>
    <p:sldId id="265" r:id="rId8"/>
    <p:sldId id="286" r:id="rId9"/>
    <p:sldId id="266" r:id="rId10"/>
    <p:sldId id="268" r:id="rId11"/>
    <p:sldId id="287" r:id="rId12"/>
    <p:sldId id="275" r:id="rId13"/>
    <p:sldId id="283" r:id="rId14"/>
    <p:sldId id="290" r:id="rId15"/>
    <p:sldId id="291" r:id="rId16"/>
    <p:sldId id="288" r:id="rId17"/>
    <p:sldId id="289" r:id="rId18"/>
    <p:sldId id="284" r:id="rId19"/>
    <p:sldId id="285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3" d="100"/>
          <a:sy n="73" d="100"/>
        </p:scale>
        <p:origin x="1080" y="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42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4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15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448177" y="3771174"/>
            <a:ext cx="546115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050258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3124201"/>
            <a:ext cx="662096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2009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66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644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6581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410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50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48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92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19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80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25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8912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801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  <p:sldLayoutId id="2147483801" r:id="rId17"/>
  </p:sldLayoutIdLst>
  <p:txStyles>
    <p:titleStyle>
      <a:lvl1pPr algn="l" defTabSz="457207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6" indent="-342906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62" indent="-285755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20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2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3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42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49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57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64" indent="-228604" algn="l" defTabSz="457207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7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5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22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3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38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46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53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61" algn="l" defTabSz="4572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21824"/>
            <a:ext cx="7772400" cy="1470025"/>
          </a:xfrm>
        </p:spPr>
        <p:txBody>
          <a:bodyPr>
            <a:normAutofit fontScale="90000"/>
          </a:bodyPr>
          <a:lstStyle/>
          <a:p>
            <a:r>
              <a:rPr b="1" dirty="0"/>
              <a:t>Advanced LoRa Communication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5427"/>
            <a:ext cx="6400800" cy="2278626"/>
          </a:xfrm>
        </p:spPr>
        <p:txBody>
          <a:bodyPr>
            <a:normAutofit/>
          </a:bodyPr>
          <a:lstStyle/>
          <a:p>
            <a:r>
              <a:rPr dirty="0">
                <a:solidFill>
                  <a:schemeClr val="tx1"/>
                </a:solidFill>
              </a:rPr>
              <a:t>Presented by 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Pintu Mondal (24CS4506)</a:t>
            </a:r>
          </a:p>
          <a:p>
            <a:r>
              <a:rPr lang="en-US" dirty="0">
                <a:solidFill>
                  <a:schemeClr val="tx1"/>
                </a:solidFill>
              </a:rPr>
              <a:t>Navnit Kumar (24CS4503)</a:t>
            </a:r>
          </a:p>
          <a:p>
            <a:r>
              <a:rPr lang="en-US" dirty="0">
                <a:solidFill>
                  <a:schemeClr val="tx1"/>
                </a:solidFill>
              </a:rPr>
              <a:t>Rakesh Kumar (24CS4507)</a:t>
            </a:r>
          </a:p>
          <a:p>
            <a:r>
              <a:rPr lang="en-US" dirty="0" err="1">
                <a:solidFill>
                  <a:schemeClr val="tx1"/>
                </a:solidFill>
              </a:rPr>
              <a:t>Narvdeshwar</a:t>
            </a:r>
            <a:r>
              <a:rPr lang="en-US" dirty="0">
                <a:solidFill>
                  <a:schemeClr val="tx1"/>
                </a:solidFill>
              </a:rPr>
              <a:t> Kumar(24CS4515)</a:t>
            </a:r>
          </a:p>
          <a:p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Stop-and-Wait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l">
              <a:spcAft>
                <a:spcPts val="300"/>
              </a:spcAft>
              <a:buFont typeface="+mj-lt"/>
              <a:buAutoNum type="arabicPeriod"/>
            </a:pPr>
            <a:r>
              <a:rPr lang="en-US" sz="2400" b="1" i="0" dirty="0">
                <a:effectLst/>
                <a:latin typeface="DeepSeek-CJK-patch"/>
              </a:rPr>
              <a:t>Basic Mechanism</a:t>
            </a:r>
            <a:endParaRPr lang="en-US" sz="2400" b="0" i="0" dirty="0"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400" i="0" dirty="0">
                <a:effectLst/>
                <a:latin typeface="DeepSeek-CJK-patch"/>
              </a:rPr>
              <a:t>Sender transmits one frame → Waits for ACK/NACK → Sends next frame.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b="1" i="0" dirty="0">
                <a:effectLst/>
                <a:latin typeface="DeepSeek-CJK-patch"/>
              </a:rPr>
              <a:t>Purpose</a:t>
            </a:r>
            <a:endParaRPr lang="en-US" sz="2400" b="0" i="0" dirty="0"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400" i="0" dirty="0">
                <a:effectLst/>
                <a:latin typeface="DeepSeek-CJK-patch"/>
              </a:rPr>
              <a:t>Ensures reliable data transfer in half-duplex LoRa networks.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2400" b="1" i="0" dirty="0">
                <a:effectLst/>
                <a:latin typeface="DeepSeek-CJK-patch"/>
              </a:rPr>
              <a:t>Key Features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400" i="0" dirty="0">
                <a:effectLst/>
                <a:latin typeface="DeepSeek-CJK-patch"/>
              </a:rPr>
              <a:t>Flow Control: Only one frame in transit at a time.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400" i="0" dirty="0">
                <a:effectLst/>
                <a:latin typeface="DeepSeek-CJK-patch"/>
              </a:rPr>
              <a:t>Error Handling: Retransmits on timeout or NACK.</a:t>
            </a:r>
          </a:p>
          <a:p>
            <a:pPr marL="742950" lvl="1" indent="-285750" algn="l">
              <a:spcBef>
                <a:spcPts val="300"/>
              </a:spcBef>
              <a:buFont typeface="+mj-lt"/>
              <a:buAutoNum type="arabicPeriod"/>
            </a:pPr>
            <a:r>
              <a:rPr lang="en-US" sz="2400" i="0" dirty="0">
                <a:effectLst/>
                <a:latin typeface="DeepSeek-CJK-patch"/>
              </a:rPr>
              <a:t>Low Complexity: Simple to implement in resource-constrained devices.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729AB4-70AE-FC09-C3B4-92015D255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303" y="0"/>
            <a:ext cx="5297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7091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End-to-End Packet Journey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057399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Preamble: </a:t>
            </a:r>
            <a:r>
              <a:rPr lang="en-US" sz="2400" i="0" dirty="0">
                <a:effectLst/>
                <a:latin typeface="DeepSeek-CJK-patch"/>
              </a:rPr>
              <a:t>8 symbols for synchronization.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Header: </a:t>
            </a:r>
            <a:r>
              <a:rPr lang="en-US" sz="2400" i="0" dirty="0">
                <a:effectLst/>
                <a:latin typeface="DeepSeek-CJK-patch"/>
              </a:rPr>
              <a:t>CR (4/5–4/8), payload length.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Payload: </a:t>
            </a:r>
            <a:r>
              <a:rPr lang="en-US" sz="2400" i="0" dirty="0">
                <a:effectLst/>
                <a:latin typeface="DeepSeek-CJK-patch"/>
              </a:rPr>
              <a:t>Up to 255 bytes (application data).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CRC: </a:t>
            </a:r>
            <a:r>
              <a:rPr lang="en-US" sz="2400" i="0" dirty="0">
                <a:effectLst/>
                <a:latin typeface="DeepSeek-CJK-patch"/>
              </a:rPr>
              <a:t>16-bit error check.</a:t>
            </a:r>
            <a:endParaRPr sz="2400" dirty="0"/>
          </a:p>
        </p:txBody>
      </p:sp>
      <p:pic>
        <p:nvPicPr>
          <p:cNvPr id="6148" name="Picture 4" descr="LoRa- (Long Range) Network and Protocol ...">
            <a:extLst>
              <a:ext uri="{FF2B5EF4-FFF2-40B4-BE49-F238E27FC236}">
                <a16:creationId xmlns:a16="http://schemas.microsoft.com/office/drawing/2014/main" id="{C5D97015-1C10-CFD3-57F1-17AACDFF71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23"/>
          <a:stretch/>
        </p:blipFill>
        <p:spPr bwMode="auto">
          <a:xfrm>
            <a:off x="457200" y="3657600"/>
            <a:ext cx="8225150" cy="2395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effectLst/>
                <a:latin typeface="DeepSeek-CJK-patch"/>
              </a:rPr>
              <a:t>CSS with LoRa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600" b="1" i="0" dirty="0">
                <a:effectLst/>
                <a:latin typeface="DeepSeek-CJK-patch"/>
              </a:rPr>
              <a:t>Modulation: </a:t>
            </a:r>
            <a:r>
              <a:rPr lang="en-US" sz="2600" i="0" dirty="0">
                <a:effectLst/>
                <a:latin typeface="DeepSeek-CJK-patch"/>
              </a:rPr>
              <a:t>LoRa uses Chirp Spread Spectrum (CSS) for data encoding.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600" b="1" i="0" dirty="0">
                <a:effectLst/>
                <a:latin typeface="DeepSeek-CJK-patch"/>
              </a:rPr>
              <a:t>How it works: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600" i="0" dirty="0">
                <a:effectLst/>
                <a:latin typeface="DeepSeek-CJK-patch"/>
              </a:rPr>
              <a:t>Data → frequency-sweeping chirps (up/down)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600" i="0" dirty="0">
                <a:effectLst/>
                <a:latin typeface="DeepSeek-CJK-patch"/>
              </a:rPr>
              <a:t>Spreading Factor (SF7-SF12) adjusts range vs. speed</a:t>
            </a:r>
          </a:p>
          <a:p>
            <a:pPr algn="l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600" b="1" i="0" dirty="0">
                <a:effectLst/>
                <a:latin typeface="DeepSeek-CJK-patch"/>
              </a:rPr>
              <a:t>Why?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600" i="0" dirty="0">
                <a:effectLst/>
                <a:latin typeface="DeepSeek-CJK-patch"/>
              </a:rPr>
              <a:t>Long-range (15km+)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600" i="0" dirty="0">
                <a:effectLst/>
                <a:latin typeface="DeepSeek-CJK-patch"/>
              </a:rPr>
              <a:t>Low power (10+ years battery)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600" i="0" dirty="0">
                <a:effectLst/>
                <a:latin typeface="DeepSeek-CJK-patch"/>
              </a:rPr>
              <a:t>Noise-resistant (works in crowded RF environments)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495923-7949-0AA4-3EAE-05C9A33EF055}"/>
              </a:ext>
            </a:extLst>
          </p:cNvPr>
          <p:cNvSpPr txBox="1"/>
          <p:nvPr/>
        </p:nvSpPr>
        <p:spPr>
          <a:xfrm>
            <a:off x="1889760" y="313509"/>
            <a:ext cx="609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/>
              <a:t>Video to show how the LoRa work in Our Laptop</a:t>
            </a:r>
          </a:p>
        </p:txBody>
      </p:sp>
      <p:pic>
        <p:nvPicPr>
          <p:cNvPr id="3" name="WhatsApp Video 2025-04-16 at 9.40.24 AM">
            <a:hlinkClick r:id="" action="ppaction://media"/>
            <a:extLst>
              <a:ext uri="{FF2B5EF4-FFF2-40B4-BE49-F238E27FC236}">
                <a16:creationId xmlns:a16="http://schemas.microsoft.com/office/drawing/2014/main" id="{78418B7B-F40C-28F6-70DB-69C8D4FF0E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8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4-16 at 9.43.28 AM">
            <a:hlinkClick r:id="" action="ppaction://media"/>
            <a:extLst>
              <a:ext uri="{FF2B5EF4-FFF2-40B4-BE49-F238E27FC236}">
                <a16:creationId xmlns:a16="http://schemas.microsoft.com/office/drawing/2014/main" id="{6EF79802-3BD5-4213-E5EF-302895E63E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94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65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5F50F3-7FD6-BF5D-6C5F-803BD2B130E1}"/>
              </a:ext>
            </a:extLst>
          </p:cNvPr>
          <p:cNvSpPr txBox="1"/>
          <p:nvPr/>
        </p:nvSpPr>
        <p:spPr>
          <a:xfrm>
            <a:off x="1672047" y="-43059"/>
            <a:ext cx="63224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 err="1"/>
              <a:t>ScreenShots</a:t>
            </a:r>
            <a:r>
              <a:rPr lang="en-IN" sz="2000" b="1" u="sng" dirty="0"/>
              <a:t> taken from mobile phone while messaging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119C91-1C00-7111-CD99-4F8B77181243}"/>
              </a:ext>
            </a:extLst>
          </p:cNvPr>
          <p:cNvSpPr txBox="1"/>
          <p:nvPr/>
        </p:nvSpPr>
        <p:spPr>
          <a:xfrm>
            <a:off x="792480" y="576329"/>
            <a:ext cx="3309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    Device-1 </a:t>
            </a:r>
            <a:r>
              <a:rPr lang="en-IN" dirty="0" err="1"/>
              <a:t>ScreenShots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1B168E-1863-3084-4376-9C5AEB36C46C}"/>
              </a:ext>
            </a:extLst>
          </p:cNvPr>
          <p:cNvSpPr txBox="1"/>
          <p:nvPr/>
        </p:nvSpPr>
        <p:spPr>
          <a:xfrm>
            <a:off x="4845231" y="582694"/>
            <a:ext cx="281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Device-2 </a:t>
            </a:r>
            <a:r>
              <a:rPr lang="en-IN" dirty="0" err="1"/>
              <a:t>ScreenShots</a:t>
            </a:r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06ECEB-1472-00A3-9526-248A762B6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945661"/>
            <a:ext cx="2615837" cy="58129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EE67C3-DFB4-1C30-AE2D-486F4202A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4406" y="952026"/>
            <a:ext cx="2713694" cy="590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21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4-16 at 9.25.50 AM">
            <a:hlinkClick r:id="" action="ppaction://media"/>
            <a:extLst>
              <a:ext uri="{FF2B5EF4-FFF2-40B4-BE49-F238E27FC236}">
                <a16:creationId xmlns:a16="http://schemas.microsoft.com/office/drawing/2014/main" id="{BFB8205E-96F9-9D5D-F996-8A503B0232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98489" y="160990"/>
            <a:ext cx="3241991" cy="6697010"/>
          </a:xfrm>
          <a:prstGeom prst="rect">
            <a:avLst/>
          </a:prstGeom>
        </p:spPr>
      </p:pic>
      <p:pic>
        <p:nvPicPr>
          <p:cNvPr id="3" name="WhatsApp Video 2025-04-16 at 9.26.36 AM">
            <a:hlinkClick r:id="" action="ppaction://media"/>
            <a:extLst>
              <a:ext uri="{FF2B5EF4-FFF2-40B4-BE49-F238E27FC236}">
                <a16:creationId xmlns:a16="http://schemas.microsoft.com/office/drawing/2014/main" id="{3B8A4BCD-4090-4D53-AC69-79D2CAEE85B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547361" y="97722"/>
            <a:ext cx="2998150" cy="666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54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144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effectLst/>
                <a:latin typeface="DeepSeek-CJK-patch"/>
              </a:rPr>
              <a:t>Conclusion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LoRa enables </a:t>
            </a:r>
            <a:r>
              <a:rPr lang="en-US" i="0" dirty="0">
                <a:effectLst/>
                <a:latin typeface="DeepSeek-CJK-patch"/>
              </a:rPr>
              <a:t>long-range, low-power </a:t>
            </a:r>
            <a:r>
              <a:rPr lang="en-US" b="0" i="0" dirty="0">
                <a:effectLst/>
                <a:latin typeface="DeepSeek-CJK-patch"/>
              </a:rPr>
              <a:t>IoT with </a:t>
            </a:r>
            <a:r>
              <a:rPr lang="en-US" i="0" dirty="0">
                <a:effectLst/>
                <a:latin typeface="DeepSeek-CJK-patch"/>
              </a:rPr>
              <a:t>CSS modulation</a:t>
            </a:r>
            <a:r>
              <a:rPr lang="en-US" b="0" i="0" dirty="0">
                <a:effectLst/>
                <a:latin typeface="DeepSeek-CJK-patch"/>
              </a:rPr>
              <a:t>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i="0" dirty="0">
                <a:effectLst/>
                <a:latin typeface="DeepSeek-CJK-patch"/>
              </a:rPr>
              <a:t>SF trade-offs </a:t>
            </a:r>
            <a:r>
              <a:rPr lang="en-US" b="0" i="0" dirty="0">
                <a:effectLst/>
                <a:latin typeface="DeepSeek-CJK-patch"/>
              </a:rPr>
              <a:t>balance speed vs. range.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i="0" dirty="0" err="1">
                <a:effectLst/>
                <a:latin typeface="DeepSeek-CJK-patch"/>
              </a:rPr>
              <a:t>LoRaWAN</a:t>
            </a:r>
            <a:r>
              <a:rPr lang="en-US" i="0" dirty="0">
                <a:effectLst/>
                <a:latin typeface="DeepSeek-CJK-patch"/>
              </a:rPr>
              <a:t>/P2P </a:t>
            </a:r>
            <a:r>
              <a:rPr lang="en-US" b="0" i="0" dirty="0">
                <a:effectLst/>
                <a:latin typeface="DeepSeek-CJK-patch"/>
              </a:rPr>
              <a:t>modes suit diverse applications.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Ideal for </a:t>
            </a:r>
            <a:r>
              <a:rPr lang="en-US" i="0" dirty="0">
                <a:effectLst/>
                <a:latin typeface="DeepSeek-CJK-patch"/>
              </a:rPr>
              <a:t>noisy, remote </a:t>
            </a:r>
            <a:r>
              <a:rPr lang="en-US" b="0" i="0" dirty="0">
                <a:effectLst/>
                <a:latin typeface="DeepSeek-CJK-patch"/>
              </a:rPr>
              <a:t>environments.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53F07-B033-4E1D-2363-E78D57FC1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150574"/>
            <a:ext cx="8229600" cy="1143000"/>
          </a:xfrm>
        </p:spPr>
        <p:txBody>
          <a:bodyPr>
            <a:noAutofit/>
          </a:bodyPr>
          <a:lstStyle/>
          <a:p>
            <a:r>
              <a:rPr lang="en-US" sz="9600" dirty="0"/>
              <a:t>Thank You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9840F8-D885-555E-F857-370EA32E8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5719" cy="125361"/>
          </a:xfrm>
        </p:spPr>
        <p:txBody>
          <a:bodyPr>
            <a:normAutofit fontScale="25000" lnSpcReduction="20000"/>
          </a:bodyPr>
          <a:lstStyle/>
          <a:p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2730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E5BBE-0423-8D4C-04B9-DB427AA57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18B9F-D40F-1492-4699-F8E7CB3E3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700" y="2052925"/>
            <a:ext cx="8037626" cy="9689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Transfer message using LoRa Full Duplex  Communication (Chat) using Half Duplex Communication (Time, Text)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26105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Introduction to LoRa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477" y="1417638"/>
            <a:ext cx="8701549" cy="4938917"/>
          </a:xfrm>
        </p:spPr>
        <p:txBody>
          <a:bodyPr>
            <a:normAutofit fontScale="62500" lnSpcReduction="20000"/>
          </a:bodyPr>
          <a:lstStyle/>
          <a:p>
            <a:pPr marL="0" indent="0" algn="just">
              <a:buNone/>
            </a:pPr>
            <a:r>
              <a:rPr lang="en-US" sz="3200" dirty="0"/>
              <a:t>LoRa (Long Range) is a physical layer (PHY) wireless modulation technique that uses chirp spread spectrum technology to allow long-distance communication with low power consumption, typically used in IoT (Internet of Things) applications</a:t>
            </a:r>
          </a:p>
          <a:p>
            <a:pPr marL="0" indent="0" algn="just">
              <a:buNone/>
            </a:pPr>
            <a:r>
              <a:rPr lang="en-US" sz="3200" b="1" dirty="0"/>
              <a:t>Keys:-</a:t>
            </a:r>
          </a:p>
          <a:p>
            <a:pPr marL="0" indent="0" algn="just">
              <a:buNone/>
            </a:pPr>
            <a:r>
              <a:rPr lang="en-US" sz="3200" b="1" dirty="0"/>
              <a:t>Long Range </a:t>
            </a:r>
            <a:r>
              <a:rPr lang="en-US" sz="3200" dirty="0"/>
              <a:t>– Can transmit data over 3–10 km in rural areas and 1–3 km in cities.</a:t>
            </a:r>
          </a:p>
          <a:p>
            <a:pPr marL="0" indent="0" algn="just">
              <a:buNone/>
            </a:pPr>
            <a:r>
              <a:rPr lang="en-US" sz="3200" b="1" dirty="0"/>
              <a:t>Low Power Consumption </a:t>
            </a:r>
            <a:r>
              <a:rPr lang="en-US" sz="3200" dirty="0"/>
              <a:t>– Ideal for battery-operated IoT devices (lasting years on a single charge).</a:t>
            </a:r>
          </a:p>
          <a:p>
            <a:pPr marL="0" indent="0" algn="just">
              <a:buNone/>
            </a:pPr>
            <a:r>
              <a:rPr lang="en-US" sz="3200" b="1" dirty="0"/>
              <a:t>Low Data Rates </a:t>
            </a:r>
            <a:r>
              <a:rPr lang="en-US" sz="3200" dirty="0"/>
              <a:t>– Typically 0.3–50 kbps, suitable for sensors and small data packets.</a:t>
            </a:r>
          </a:p>
          <a:p>
            <a:pPr marL="0" indent="0" algn="just">
              <a:buNone/>
            </a:pPr>
            <a:r>
              <a:rPr lang="en-US" sz="3200" b="1" dirty="0"/>
              <a:t>License-Free Frequency Bands </a:t>
            </a:r>
            <a:r>
              <a:rPr lang="en-US" sz="3200" dirty="0"/>
              <a:t>– Operates in sub-GHz ISM bands (e.g., 868 MHz in       Europe, 915 MHz in North America, 433 MHz in Asia).</a:t>
            </a:r>
          </a:p>
          <a:p>
            <a:pPr marL="0" indent="0" algn="just">
              <a:buNone/>
            </a:pPr>
            <a:r>
              <a:rPr lang="en-US" sz="3200" b="1" dirty="0"/>
              <a:t>Strong Penetration </a:t>
            </a:r>
            <a:r>
              <a:rPr lang="en-US" sz="3200" dirty="0"/>
              <a:t>– Works well indoors and in challenging environments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LoRa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890387" cy="22638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LoRa communication follows a </a:t>
            </a:r>
            <a:r>
              <a:rPr lang="en-US" b="1" dirty="0"/>
              <a:t>star-of-stars topology</a:t>
            </a:r>
            <a:r>
              <a:rPr lang="en-US" dirty="0"/>
              <a:t> and is made up of four main components:</a:t>
            </a:r>
          </a:p>
          <a:p>
            <a:pPr marL="0" indent="0">
              <a:buNone/>
            </a:pPr>
            <a:r>
              <a:rPr lang="en-US" dirty="0"/>
              <a:t>    1.End Devices (Nodes)</a:t>
            </a:r>
          </a:p>
          <a:p>
            <a:pPr marL="0" indent="0">
              <a:buNone/>
            </a:pPr>
            <a:r>
              <a:rPr lang="en-US" dirty="0"/>
              <a:t>    2.Gateways</a:t>
            </a:r>
          </a:p>
          <a:p>
            <a:pPr marL="0" indent="0">
              <a:buNone/>
            </a:pPr>
            <a:r>
              <a:rPr lang="en-US" dirty="0"/>
              <a:t>    3.Network Server </a:t>
            </a:r>
          </a:p>
          <a:p>
            <a:pPr marL="0" indent="0">
              <a:buNone/>
            </a:pPr>
            <a:r>
              <a:rPr lang="en-US" dirty="0"/>
              <a:t>    4. Application Server</a:t>
            </a:r>
            <a:endParaRPr dirty="0"/>
          </a:p>
        </p:txBody>
      </p:sp>
      <p:pic>
        <p:nvPicPr>
          <p:cNvPr id="1026" name="Picture 2" descr="LoRaWAN network architecture ...">
            <a:extLst>
              <a:ext uri="{FF2B5EF4-FFF2-40B4-BE49-F238E27FC236}">
                <a16:creationId xmlns:a16="http://schemas.microsoft.com/office/drawing/2014/main" id="{482B07C4-47AF-5026-0C83-809CD75DA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55" y="3988281"/>
            <a:ext cx="7772400" cy="259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5132C-3BC4-F97D-C342-33AD35612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710" y="452718"/>
            <a:ext cx="7054644" cy="827442"/>
          </a:xfrm>
        </p:spPr>
        <p:txBody>
          <a:bodyPr/>
          <a:lstStyle/>
          <a:p>
            <a:r>
              <a:rPr lang="en-IN" dirty="0"/>
              <a:t>System Architecture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083D1D-152D-6ADD-E947-736E3F0E12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710" y="1280160"/>
            <a:ext cx="7501189" cy="5391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124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Channel Mapping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BBAB8C8-C3FC-7A67-4432-818A43B82A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290996"/>
            <a:ext cx="8229600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LoRa uses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unlicensed ISM bands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(e.g., 433 MHz, 868 MHz, 915 MHz)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Each band is divided into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multiple channels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Channels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are defined by center frequency and bandwidth (e.g., 125 kHz, 250 kHz)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Devices hop between channels using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frequency hopping spread spectrum (FHSS)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Channel selection helps avoid interference and maximize capacity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LoRaWAN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defines default channels (e.g., 3 fixed + dynamic in EU868)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 channel plans can be configured based on </a:t>
            </a:r>
            <a:r>
              <a:rPr kumimoji="0" lang="en-US" altLang="en-US" sz="2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region and regulations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i="0" dirty="0">
                <a:effectLst/>
                <a:latin typeface="DeepSeek-CJK-patch"/>
              </a:rPr>
              <a:t>Half-Duplex Communication in </a:t>
            </a:r>
            <a:r>
              <a:rPr lang="en-US" b="1" i="0" dirty="0" err="1">
                <a:effectLst/>
                <a:latin typeface="DeepSeek-CJK-patch"/>
              </a:rPr>
              <a:t>LoRaWAN</a:t>
            </a:r>
            <a:endParaRPr lang="en-US" b="1" i="0" dirty="0">
              <a:effectLst/>
              <a:latin typeface="DeepSeek-CJK-patch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426109"/>
          </a:xfrm>
        </p:spPr>
        <p:txBody>
          <a:bodyPr>
            <a:normAutofit/>
          </a:bodyPr>
          <a:lstStyle/>
          <a:p>
            <a:pPr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DeepSeek-CJK-patch"/>
              </a:rPr>
              <a:t>Mechanism:</a:t>
            </a:r>
            <a:endParaRPr lang="en-US" b="0" i="0" dirty="0">
              <a:effectLst/>
              <a:latin typeface="DeepSeek-CJK-patch"/>
            </a:endParaRP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End devices transmit (uplink) → Gateway → Network Server.</a:t>
            </a:r>
          </a:p>
          <a:p>
            <a:pPr marL="742950" lvl="1" indent="-285750"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DeepSeek-CJK-patch"/>
              </a:rPr>
              <a:t>Downlink possible only during receive windows (Class A/B/C).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DeepSeek-CJK-patch"/>
              </a:rPr>
              <a:t>Example:</a:t>
            </a:r>
            <a:r>
              <a:rPr lang="en-US" b="0" i="0" dirty="0">
                <a:effectLst/>
                <a:latin typeface="DeepSeek-CJK-patch"/>
              </a:rPr>
              <a:t> Temperature sensor sends data hourly; gateway replies with ACK.</a:t>
            </a:r>
          </a:p>
        </p:txBody>
      </p:sp>
      <p:pic>
        <p:nvPicPr>
          <p:cNvPr id="5122" name="Picture 2" descr="What is Half Duplex? - everything RF">
            <a:extLst>
              <a:ext uri="{FF2B5EF4-FFF2-40B4-BE49-F238E27FC236}">
                <a16:creationId xmlns:a16="http://schemas.microsoft.com/office/drawing/2014/main" id="{296B6C73-7119-2939-369E-4A260EB949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178" y="4201831"/>
            <a:ext cx="7847679" cy="2381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8A8109-C22F-F31A-1262-97AB1E5C9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469" y="274579"/>
            <a:ext cx="5303520" cy="650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30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i="0" dirty="0">
                <a:effectLst/>
                <a:latin typeface="DeepSeek-CJK-patch"/>
              </a:rPr>
              <a:t>Full-Duplex Potential Using Half-Duplex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Concept:</a:t>
            </a:r>
            <a:r>
              <a:rPr lang="en-US" sz="2400" b="0" i="0" dirty="0">
                <a:effectLst/>
                <a:latin typeface="DeepSeek-CJK-patch"/>
              </a:rPr>
              <a:t> Dual-channel communication (theoretical in LoRa).</a:t>
            </a:r>
          </a:p>
          <a:p>
            <a:pPr algn="l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DeepSeek-CJK-patch"/>
              </a:rPr>
              <a:t>Use Case:</a:t>
            </a:r>
            <a:r>
              <a:rPr lang="en-US" sz="2400" b="0" i="0" dirty="0">
                <a:effectLst/>
                <a:latin typeface="DeepSeek-CJK-patch"/>
              </a:rPr>
              <a:t> Industrial automation with real-time control.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949</TotalTime>
  <Words>604</Words>
  <Application>Microsoft Office PowerPoint</Application>
  <PresentationFormat>On-screen Show (4:3)</PresentationFormat>
  <Paragraphs>73</Paragraphs>
  <Slides>19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Century Gothic</vt:lpstr>
      <vt:lpstr>DeepSeek-CJK-patch</vt:lpstr>
      <vt:lpstr>Wingdings 3</vt:lpstr>
      <vt:lpstr>Ion</vt:lpstr>
      <vt:lpstr>Advanced LoRa Communication Systems</vt:lpstr>
      <vt:lpstr>Problem Statement:</vt:lpstr>
      <vt:lpstr>Introduction to LoRa</vt:lpstr>
      <vt:lpstr>LoRa Architecture</vt:lpstr>
      <vt:lpstr>System Architecture</vt:lpstr>
      <vt:lpstr>Channel Mapping</vt:lpstr>
      <vt:lpstr>Half-Duplex Communication in LoRaWAN</vt:lpstr>
      <vt:lpstr>PowerPoint Presentation</vt:lpstr>
      <vt:lpstr>Full-Duplex Potential Using Half-Duplex</vt:lpstr>
      <vt:lpstr>Stop-and-Wait Protocol</vt:lpstr>
      <vt:lpstr>PowerPoint Presentation</vt:lpstr>
      <vt:lpstr>End-to-End Packet Journey</vt:lpstr>
      <vt:lpstr>CSS with LoRa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NARVDESHWAR KUMAR</dc:creator>
  <cp:keywords/>
  <dc:description>generated using python-pptx</dc:description>
  <cp:lastModifiedBy>RAKESH</cp:lastModifiedBy>
  <cp:revision>7</cp:revision>
  <dcterms:created xsi:type="dcterms:W3CDTF">2013-01-27T09:14:16Z</dcterms:created>
  <dcterms:modified xsi:type="dcterms:W3CDTF">2025-04-16T05:46:50Z</dcterms:modified>
  <cp:category/>
</cp:coreProperties>
</file>

<file path=docProps/thumbnail.jpeg>
</file>